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2" r:id="rId5"/>
    <p:sldId id="263" r:id="rId6"/>
    <p:sldId id="282" r:id="rId7"/>
    <p:sldId id="297" r:id="rId8"/>
    <p:sldId id="289" r:id="rId9"/>
    <p:sldId id="299" r:id="rId10"/>
    <p:sldId id="291" r:id="rId11"/>
    <p:sldId id="292" r:id="rId12"/>
    <p:sldId id="293" r:id="rId13"/>
    <p:sldId id="283" r:id="rId14"/>
    <p:sldId id="284" r:id="rId15"/>
    <p:sldId id="285" r:id="rId16"/>
    <p:sldId id="287" r:id="rId17"/>
    <p:sldId id="288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 [3]" lastIdx="1" clrIdx="0"/>
  <p:cmAuthor id="2" name="Utente di Microsoft Office" initials="Office [2]" lastIdx="1" clrIdx="1"/>
  <p:cmAuthor id="3" name="Utente di Microsoft Office" initials="Office" lastIdx="17" clrIdx="2"/>
  <p:cmAuthor id="4" name="giovanna da villa" initials="gdv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8T15:50:59.839" idx="1">
    <p:pos x="10" y="10"/>
    <p:text>Ho aggiunto le date delle classi campione nelle note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10-08T19:55:13.914" idx="9">
    <p:pos x="3498" y="2629"/>
    <p:text>Nuova slide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0-07T11:08:48.697" idx="3">
    <p:pos x="3425" y="2934"/>
    <p:text>NON HO TROVATO INDICAZIONI SULLA DURATA DEL READING</p:text>
  </p:cm>
  <p:cm authorId="3" dt="2018-10-08T22:10:42.195" idx="15">
    <p:pos x="3425" y="3070"/>
    <p:text>90 minuti. Sul Documento illustrativo del 31-08</p:text>
    <p:extLst>
      <p:ext uri="{C676402C-5697-4E1C-873F-D02D1690AC5C}">
        <p15:threadingInfo xmlns:p15="http://schemas.microsoft.com/office/powerpoint/2012/main" timeZoneBias="-120">
          <p15:parentCm authorId="4" idx="3"/>
        </p15:threadingInfo>
      </p:ext>
    </p:extLst>
  </p:cm>
  <p:cm authorId="3" dt="2018-10-08T22:12:09.302" idx="16">
    <p:pos x="3425" y="3206"/>
    <p:text>Ho aggiunto gli Item</p:text>
    <p:extLst>
      <p:ext uri="{C676402C-5697-4E1C-873F-D02D1690AC5C}">
        <p15:threadingInfo xmlns:p15="http://schemas.microsoft.com/office/powerpoint/2012/main" timeZoneBias="-120">
          <p15:parentCm authorId="4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10-08T20:31:02.453" idx="12">
    <p:pos x="576" y="2377"/>
    <p:text>Ho spostato la giusta annotazione di Giovanna nelle note.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0-07T10:37:35.347" idx="2">
    <p:pos x="4040" y="2312"/>
    <p:text>la prova totale di inglese è indicata come 90 minuti da La Tecnica della Scuola. non sono 45 minuti per listening e 45 per reading?)</p:text>
  </p:cm>
  <p:cm authorId="3" dt="2018-10-08T22:06:25.269" idx="14">
    <p:pos x="4040" y="2448"/>
    <p:text>Nel documento ufficiale Invalsi si parla di massimo 60 minuti per la listening</p:text>
    <p:extLst>
      <p:ext uri="{C676402C-5697-4E1C-873F-D02D1690AC5C}">
        <p15:threadingInfo xmlns:p15="http://schemas.microsoft.com/office/powerpoint/2012/main" timeZoneBias="-120">
          <p15:parentCm authorId="4" idx="2"/>
        </p15:threadingInfo>
      </p:ext>
    </p:extLst>
  </p:cm>
  <p:cm authorId="3" dt="2018-10-08T22:13:19.043" idx="17">
    <p:pos x="4040" y="2584"/>
    <p:text>Ho aggiunto il numero degli Item</p:text>
    <p:extLst>
      <p:ext uri="{C676402C-5697-4E1C-873F-D02D1690AC5C}">
        <p15:threadingInfo xmlns:p15="http://schemas.microsoft.com/office/powerpoint/2012/main" timeZoneBias="-120">
          <p15:parentCm authorId="4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F52E-D9C6-4247-A4C0-E40BD41E28C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B4C2-57AC-914A-AE34-990BA4010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39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10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si può andare per esclusione perché più</a:t>
            </a:r>
            <a:r>
              <a:rPr lang="it-IT" baseline="0" dirty="0"/>
              <a:t> info possono essere abbinate alla stessa lettera. </a:t>
            </a:r>
            <a:r>
              <a:rPr lang="it-IT" dirty="0"/>
              <a:t>Situazione di ogni giorno, vera, come richiede l’invalsi. La difficoltà sta nella concentrazione</a:t>
            </a:r>
            <a:r>
              <a:rPr lang="it-IT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61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Esempio di short open </a:t>
            </a:r>
            <a:r>
              <a:rPr lang="it-IT" dirty="0" err="1"/>
              <a:t>answer</a:t>
            </a:r>
            <a:r>
              <a:rPr lang="it-IT" dirty="0"/>
              <a:t>. Un tecnico che parla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5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 descrittori dei livelli INVALSI per la certificazione delle competenze del Primo Grado sono disponibili nell’area “Risultati”. Per il </a:t>
            </a:r>
            <a:r>
              <a:rPr lang="it-IT"/>
              <a:t>secondo grado saranno </a:t>
            </a:r>
            <a:r>
              <a:rPr lang="it-IT" dirty="0"/>
              <a:t>disponibili </a:t>
            </a:r>
            <a:r>
              <a:rPr lang="it-IT"/>
              <a:t>a</a:t>
            </a:r>
            <a:r>
              <a:rPr lang="it-IT" baseline="0"/>
              <a:t> maggio 2019. </a:t>
            </a:r>
            <a:r>
              <a:rPr lang="it-IT" sz="1200"/>
              <a:t>L’obiettivo </a:t>
            </a:r>
            <a:r>
              <a:rPr lang="it-IT" sz="1200" dirty="0"/>
              <a:t>prefissato dall’Invalsi è stato quello di allineare i risultati della rilevazione del </a:t>
            </a:r>
            <a:r>
              <a:rPr lang="it-IT" sz="1200" dirty="0" err="1"/>
              <a:t>Listening</a:t>
            </a:r>
            <a:r>
              <a:rPr lang="it-IT" sz="1200" dirty="0"/>
              <a:t> e del Reading con i livelli descritti nel QCER, con riferimento alla versione proposta dal CEFR Companion Volume with New </a:t>
            </a:r>
            <a:r>
              <a:rPr lang="it-IT" sz="1200" dirty="0" err="1"/>
              <a:t>Descriptors</a:t>
            </a:r>
            <a:r>
              <a:rPr lang="it-IT" sz="1200" dirty="0"/>
              <a:t> (2018).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20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INVALSI predispone e redige una sezione della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Certificazione delle competenze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.(1 Grado) Tale certificazione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disponibile sul portale SIDI secondo modi e tempi definiti dal MIUR.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3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/>
              <a:t>1)Di conseguenza ogni prova è somministrata agli studenti in giorni diversi, sulla base della disponibilità di attrezzature delle scuole, in un arco temporale stabilito.</a:t>
            </a:r>
          </a:p>
          <a:p>
            <a:r>
              <a:rPr lang="it-IT" sz="1200" dirty="0"/>
              <a:t>3) e variano pertanto da studente a studente, mantenendo per ciascuna forma, uguale difficoltà e struttura.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67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N.B. Classi campione primo grado : dal 9 al 12 aprile. Classi campione secondo grado: dal 12 al 15 marzo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6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/>
              <a:t>così da esporre gli studenti a una lingua naturale quale quella con cui si confronteranno in situazioni di realtà. Argomenti familiari con lessico</a:t>
            </a:r>
            <a:r>
              <a:rPr lang="it-IT" sz="1200" baseline="0" dirty="0"/>
              <a:t> legato al programma di studio.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2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Sia le </a:t>
            </a:r>
            <a:r>
              <a:rPr lang="it-IT" i="1" dirty="0"/>
              <a:t>Indicazioni Nazionali per i Licei </a:t>
            </a:r>
            <a:r>
              <a:rPr lang="it-IT" dirty="0"/>
              <a:t>che le </a:t>
            </a:r>
            <a:r>
              <a:rPr lang="it-IT" i="1" dirty="0"/>
              <a:t>Linee Guida per gli Istituti Tecnici e Professionali </a:t>
            </a:r>
            <a:r>
              <a:rPr lang="it-IT" dirty="0"/>
              <a:t>indicano esplicitamente per gli studenti al termine del secondo ciclo di istruzione di tutti gli indirizzi di studio una competenza di livello B2 del QCER.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04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61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Esempio di multiple </a:t>
            </a:r>
            <a:r>
              <a:rPr lang="it-IT" dirty="0" err="1"/>
              <a:t>matching</a:t>
            </a:r>
            <a:r>
              <a:rPr lang="it-IT" dirty="0"/>
              <a:t>. L’informazione può essere abbinata a uno o più paragrafi.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65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monologhi sono con speaker diversi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68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003F-F039-46BE-A6D2-F0D55CB7A42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7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9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30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71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29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06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39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7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6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1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0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16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44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7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7A2AFD-F19C-504B-8820-CCFBD832C682}" type="datetimeFigureOut">
              <a:rPr lang="it-IT" smtClean="0"/>
              <a:t>10/01/20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13697-3876-2E4C-9EA7-C3B6AF253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11528" y="668785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La prova INVALSI di INGLESE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7916" y="2869347"/>
            <a:ext cx="9608234" cy="1440160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C00000"/>
                </a:solidFill>
              </a:rPr>
              <a:t>Caratteristiche delle prove della scuola secondaria di II grado</a:t>
            </a:r>
          </a:p>
        </p:txBody>
      </p:sp>
    </p:spTree>
    <p:extLst>
      <p:ext uri="{BB962C8B-B14F-4D97-AF65-F5344CB8AC3E}">
        <p14:creationId xmlns:p14="http://schemas.microsoft.com/office/powerpoint/2010/main" val="99966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7811" y="0"/>
            <a:ext cx="9393382" cy="1372300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Multiple </a:t>
            </a:r>
            <a:r>
              <a:rPr lang="it-IT" sz="4400" b="1" dirty="0" err="1">
                <a:solidFill>
                  <a:srgbClr val="C00000"/>
                </a:solidFill>
              </a:rPr>
              <a:t>choice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1006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/>
              <a:t>    </a:t>
            </a:r>
            <a:endParaRPr lang="it-IT" dirty="0"/>
          </a:p>
          <a:p>
            <a:pPr>
              <a:buNone/>
            </a:pPr>
            <a:r>
              <a:rPr lang="it-IT" dirty="0"/>
              <a:t>    </a:t>
            </a:r>
          </a:p>
          <a:p>
            <a:pPr>
              <a:buNone/>
            </a:pPr>
            <a:r>
              <a:rPr lang="it-IT" dirty="0"/>
              <a:t>  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596" y="1107416"/>
            <a:ext cx="4740906" cy="54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9685" y="1107416"/>
            <a:ext cx="4411508" cy="548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1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7593" y="0"/>
            <a:ext cx="6563072" cy="1222270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Short </a:t>
            </a:r>
            <a:r>
              <a:rPr lang="it-IT" sz="4400" b="1" dirty="0" err="1">
                <a:solidFill>
                  <a:srgbClr val="C00000"/>
                </a:solidFill>
              </a:rPr>
              <a:t>answer</a:t>
            </a:r>
            <a:r>
              <a:rPr lang="it-IT" sz="4400" b="1" dirty="0">
                <a:solidFill>
                  <a:srgbClr val="C00000"/>
                </a:solidFill>
              </a:rPr>
              <a:t> </a:t>
            </a:r>
            <a:r>
              <a:rPr lang="it-IT" sz="4400" b="1" dirty="0" err="1">
                <a:solidFill>
                  <a:srgbClr val="C00000"/>
                </a:solidFill>
              </a:rPr>
              <a:t>questions</a:t>
            </a:r>
            <a:endParaRPr lang="it-IT" sz="44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901" y="804961"/>
            <a:ext cx="3988162" cy="56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971" y="1407164"/>
            <a:ext cx="5602287" cy="503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15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-315416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31" y="748145"/>
            <a:ext cx="9089043" cy="58209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62051" y="163370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GAP FILLING</a:t>
            </a:r>
          </a:p>
        </p:txBody>
      </p:sp>
    </p:spTree>
    <p:extLst>
      <p:ext uri="{BB962C8B-B14F-4D97-AF65-F5344CB8AC3E}">
        <p14:creationId xmlns:p14="http://schemas.microsoft.com/office/powerpoint/2010/main" val="188397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4656" y="274638"/>
            <a:ext cx="7869381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b="1" dirty="0">
                <a:solidFill>
                  <a:srgbClr val="C00000"/>
                </a:solidFill>
              </a:rPr>
              <a:t>LISTENING</a:t>
            </a:r>
          </a:p>
          <a:p>
            <a:r>
              <a:rPr lang="it-IT" sz="3200" dirty="0"/>
              <a:t>Si compone di </a:t>
            </a:r>
          </a:p>
          <a:p>
            <a:pPr marL="0" indent="0">
              <a:buNone/>
            </a:pPr>
            <a:r>
              <a:rPr lang="it-IT" sz="3200" b="1" dirty="0"/>
              <a:t>		2 task livello B1 (audio max. 4 min.)  </a:t>
            </a:r>
          </a:p>
          <a:p>
            <a:pPr marL="0" indent="0">
              <a:buNone/>
            </a:pPr>
            <a:r>
              <a:rPr lang="it-IT" sz="3200" b="1" dirty="0"/>
              <a:t>	</a:t>
            </a:r>
            <a:r>
              <a:rPr lang="it-IT" sz="3200" dirty="0"/>
              <a:t>	</a:t>
            </a:r>
            <a:r>
              <a:rPr lang="it-IT" sz="3200" b="1" dirty="0"/>
              <a:t>3 task livello B2 (audio max. 4 min.) </a:t>
            </a:r>
          </a:p>
          <a:p>
            <a:r>
              <a:rPr lang="it-IT" sz="3200" dirty="0"/>
              <a:t>La prova dura al massimo </a:t>
            </a:r>
            <a:r>
              <a:rPr lang="it-IT" sz="3200" b="1" dirty="0"/>
              <a:t>60 minuti</a:t>
            </a:r>
          </a:p>
          <a:p>
            <a:r>
              <a:rPr lang="it-IT" sz="3200" dirty="0"/>
              <a:t>35-40 Item</a:t>
            </a:r>
          </a:p>
          <a:p>
            <a:r>
              <a:rPr lang="it-IT" sz="3200" dirty="0"/>
              <a:t>Lunghezza dei brani: </a:t>
            </a:r>
            <a:r>
              <a:rPr lang="it-IT" sz="3200" b="1" dirty="0"/>
              <a:t>dai 2 ai 4 minuti</a:t>
            </a:r>
          </a:p>
          <a:p>
            <a:r>
              <a:rPr lang="it-IT" sz="3200" dirty="0"/>
              <a:t>Tipologia dei brani: </a:t>
            </a:r>
          </a:p>
          <a:p>
            <a:pPr marL="0" indent="0">
              <a:buNone/>
            </a:pPr>
            <a:r>
              <a:rPr lang="it-IT" sz="3200" b="1" dirty="0"/>
              <a:t>	dialogo </a:t>
            </a:r>
            <a:r>
              <a:rPr lang="it-IT" sz="3200" dirty="0"/>
              <a:t>tra </a:t>
            </a:r>
            <a:r>
              <a:rPr lang="it-IT" sz="3200" b="1" dirty="0"/>
              <a:t>2 o 3 persone </a:t>
            </a:r>
            <a:r>
              <a:rPr lang="it-IT" sz="3200" dirty="0"/>
              <a:t>o </a:t>
            </a:r>
          </a:p>
          <a:p>
            <a:pPr marL="0" indent="0">
              <a:buNone/>
            </a:pPr>
            <a:r>
              <a:rPr lang="it-IT" sz="3200" dirty="0"/>
              <a:t>	</a:t>
            </a:r>
            <a:r>
              <a:rPr lang="it-IT" sz="3200" b="1" dirty="0" err="1"/>
              <a:t>interviews</a:t>
            </a:r>
            <a:r>
              <a:rPr lang="it-IT" sz="3200" b="1" dirty="0"/>
              <a:t>/monologhi di circa 20 secondi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28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4904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             Tipologia di domande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1434" y="1195754"/>
            <a:ext cx="9789834" cy="55145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sz="3600" b="1" dirty="0"/>
          </a:p>
          <a:p>
            <a:pPr>
              <a:buFontTx/>
              <a:buChar char="-"/>
            </a:pPr>
            <a:r>
              <a:rPr lang="it-IT" sz="12800" b="1" dirty="0"/>
              <a:t>Multiple </a:t>
            </a:r>
            <a:r>
              <a:rPr lang="it-IT" sz="12800" b="1" dirty="0" err="1"/>
              <a:t>Choice</a:t>
            </a:r>
            <a:r>
              <a:rPr lang="it-IT" sz="12800" b="1" dirty="0"/>
              <a:t> </a:t>
            </a:r>
            <a:r>
              <a:rPr lang="it-IT" sz="12800" b="1" dirty="0" err="1"/>
              <a:t>Questions</a:t>
            </a:r>
            <a:endParaRPr lang="it-IT" sz="12800" b="1" dirty="0"/>
          </a:p>
          <a:p>
            <a:pPr>
              <a:buFontTx/>
              <a:buChar char="-"/>
            </a:pPr>
            <a:r>
              <a:rPr lang="it-IT" sz="12800" b="1" dirty="0"/>
              <a:t>Multiple </a:t>
            </a:r>
            <a:r>
              <a:rPr lang="it-IT" sz="12800" b="1" dirty="0" err="1"/>
              <a:t>Matching</a:t>
            </a:r>
            <a:r>
              <a:rPr lang="it-IT" sz="12800" b="1" dirty="0"/>
              <a:t> </a:t>
            </a:r>
            <a:r>
              <a:rPr lang="it-IT" sz="12800" b="1" dirty="0" err="1"/>
              <a:t>Questions</a:t>
            </a:r>
            <a:endParaRPr lang="it-IT" sz="12800" b="1" dirty="0"/>
          </a:p>
          <a:p>
            <a:r>
              <a:rPr lang="it-IT" sz="12800" dirty="0"/>
              <a:t>Abbinamento tra prima parte e seconda parte di una frase</a:t>
            </a:r>
          </a:p>
          <a:p>
            <a:r>
              <a:rPr lang="it-IT" sz="12800" dirty="0"/>
              <a:t>Abbinamento tra frasi / titoli /descrizioni e frasi / titoli /descrizioni</a:t>
            </a:r>
          </a:p>
          <a:p>
            <a:r>
              <a:rPr lang="it-IT" sz="12800" dirty="0"/>
              <a:t>Abbinamento tra le domande e le risposte di un’intervista</a:t>
            </a:r>
          </a:p>
          <a:p>
            <a:r>
              <a:rPr lang="it-IT" sz="12800" dirty="0"/>
              <a:t>Abbinamento tra una serie di brevi monologhi e titoli o riassunti dell’idea </a:t>
            </a:r>
            <a:r>
              <a:rPr lang="it-IT" sz="12800" dirty="0" err="1"/>
              <a:t>principa</a:t>
            </a:r>
            <a:endParaRPr lang="it-IT" sz="12800" b="1" dirty="0"/>
          </a:p>
          <a:p>
            <a:pPr>
              <a:buFontTx/>
              <a:buChar char="-"/>
            </a:pPr>
            <a:r>
              <a:rPr lang="it-IT" sz="12800" b="1" dirty="0"/>
              <a:t>Short </a:t>
            </a:r>
            <a:r>
              <a:rPr lang="it-IT" sz="12800" b="1" dirty="0" err="1"/>
              <a:t>Answer</a:t>
            </a:r>
            <a:r>
              <a:rPr lang="it-IT" sz="12800" b="1" dirty="0"/>
              <a:t> </a:t>
            </a:r>
            <a:r>
              <a:rPr lang="it-IT" sz="12800" b="1" dirty="0" err="1"/>
              <a:t>Questions</a:t>
            </a:r>
            <a:endParaRPr lang="it-IT" sz="12800" b="1" dirty="0"/>
          </a:p>
          <a:p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5343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6851524" y="857950"/>
            <a:ext cx="4591396" cy="1543898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Multiple </a:t>
            </a:r>
            <a:r>
              <a:rPr lang="it-IT" sz="4400" b="1" dirty="0" err="1">
                <a:solidFill>
                  <a:srgbClr val="C00000"/>
                </a:solidFill>
              </a:rPr>
              <a:t>choice</a:t>
            </a:r>
            <a:endParaRPr lang="it-IT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508" y="331868"/>
            <a:ext cx="4176464" cy="61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332" y="2626822"/>
            <a:ext cx="5455780" cy="37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46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7774" y="4131744"/>
            <a:ext cx="5153891" cy="1426170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Multiple </a:t>
            </a:r>
            <a:r>
              <a:rPr lang="it-IT" sz="4400" b="1" dirty="0" err="1">
                <a:solidFill>
                  <a:srgbClr val="C00000"/>
                </a:solidFill>
              </a:rPr>
              <a:t>matching</a:t>
            </a:r>
            <a:endParaRPr lang="it-IT" sz="4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665" y="141635"/>
            <a:ext cx="5370022" cy="63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08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8313" y="3536518"/>
            <a:ext cx="4316222" cy="1498178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Short </a:t>
            </a:r>
            <a:r>
              <a:rPr lang="it-IT" sz="4400" b="1" dirty="0" err="1">
                <a:solidFill>
                  <a:srgbClr val="C00000"/>
                </a:solidFill>
              </a:rPr>
              <a:t>answer</a:t>
            </a:r>
            <a:r>
              <a:rPr lang="it-IT" sz="4400" b="1" dirty="0">
                <a:solidFill>
                  <a:srgbClr val="C00000"/>
                </a:solidFill>
              </a:rPr>
              <a:t> </a:t>
            </a:r>
            <a:r>
              <a:rPr lang="it-IT" sz="4400" b="1" dirty="0" err="1">
                <a:solidFill>
                  <a:srgbClr val="C00000"/>
                </a:solidFill>
              </a:rPr>
              <a:t>questions</a:t>
            </a:r>
            <a:endParaRPr lang="it-IT" sz="4400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759" y="1"/>
            <a:ext cx="6041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44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3071" y="382318"/>
            <a:ext cx="6851104" cy="652934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Quali saranno gli esiti?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05927"/>
              </p:ext>
            </p:extLst>
          </p:nvPr>
        </p:nvGraphicFramePr>
        <p:xfrm>
          <a:off x="2975955" y="1334513"/>
          <a:ext cx="7714211" cy="516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767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SECONDO grado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93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Curriculum delle competenze</a:t>
                      </a:r>
                    </a:p>
                    <a:p>
                      <a:endParaRPr lang="it-IT" sz="32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dirty="0"/>
                        <a:t>3 Livelli descrittivi (distinti tra ascolto e lettura):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3200" dirty="0"/>
                    </a:p>
                    <a:p>
                      <a:pPr marL="285750" indent="-285750" algn="ctr">
                        <a:buFont typeface="Wingdings" charset="2"/>
                        <a:buChar char="Ø"/>
                      </a:pPr>
                      <a:r>
                        <a:rPr lang="it-IT" sz="3200" b="1" dirty="0"/>
                        <a:t>NON ANCORA B1</a:t>
                      </a:r>
                    </a:p>
                    <a:p>
                      <a:pPr marL="285750" indent="-285750" algn="ctr">
                        <a:buFont typeface="Wingdings" charset="2"/>
                        <a:buChar char="Ø"/>
                      </a:pPr>
                      <a:r>
                        <a:rPr lang="it-IT" sz="3200" b="1" dirty="0"/>
                        <a:t>B1</a:t>
                      </a:r>
                    </a:p>
                    <a:p>
                      <a:pPr marL="285750" indent="-285750" algn="ctr">
                        <a:buFont typeface="Wingdings" charset="2"/>
                        <a:buChar char="Ø"/>
                      </a:pPr>
                      <a:r>
                        <a:rPr lang="it-IT" sz="3200" b="1" dirty="0"/>
                        <a:t>B2</a:t>
                      </a:r>
                    </a:p>
                    <a:p>
                      <a:pPr algn="ctr"/>
                      <a:endParaRPr lang="it-I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7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720080"/>
          </a:xfrm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C00000"/>
                </a:solidFill>
              </a:rPr>
              <a:t>Chi corregge le prove?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1. La correzione di tutte le domande è </a:t>
            </a:r>
            <a:r>
              <a:rPr lang="it-IT" sz="3200" b="1" dirty="0"/>
              <a:t>centralizzata </a:t>
            </a:r>
            <a:r>
              <a:rPr lang="it-IT" sz="3200" dirty="0"/>
              <a:t>e </a:t>
            </a:r>
            <a:r>
              <a:rPr lang="it-IT" sz="3200" u="sng" dirty="0"/>
              <a:t>non è richiesto alcun intervento da parte dei docenti</a:t>
            </a:r>
            <a:r>
              <a:rPr lang="it-IT" sz="3200" dirty="0"/>
              <a:t>; </a:t>
            </a:r>
          </a:p>
          <a:p>
            <a:r>
              <a:rPr lang="it-IT" sz="3200" dirty="0"/>
              <a:t>2. La </a:t>
            </a:r>
            <a:r>
              <a:rPr lang="it-IT" sz="3200" b="1" dirty="0"/>
              <a:t>trasmissione </a:t>
            </a:r>
            <a:r>
              <a:rPr lang="it-IT" sz="3200" dirty="0"/>
              <a:t>dei dati a INVALSI è </a:t>
            </a:r>
            <a:r>
              <a:rPr lang="it-IT" sz="3200" b="1" dirty="0"/>
              <a:t>automatica </a:t>
            </a:r>
            <a:r>
              <a:rPr lang="it-IT" sz="3200" dirty="0"/>
              <a:t>e</a:t>
            </a:r>
            <a:r>
              <a:rPr lang="it-IT" sz="3200" b="1" dirty="0"/>
              <a:t> contestuale </a:t>
            </a:r>
            <a:r>
              <a:rPr lang="it-IT" sz="3200" dirty="0"/>
              <a:t>alla chiusura della prova da parte dello studente o allo scadere del tempo massimo a disposizione</a:t>
            </a:r>
          </a:p>
        </p:txBody>
      </p:sp>
    </p:spTree>
    <p:extLst>
      <p:ext uri="{BB962C8B-B14F-4D97-AF65-F5344CB8AC3E}">
        <p14:creationId xmlns:p14="http://schemas.microsoft.com/office/powerpoint/2010/main" val="92031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9726" y="707722"/>
            <a:ext cx="9814717" cy="11430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Quali  sono le caratteristiche comuni delle nuove prove?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9726" y="2610446"/>
            <a:ext cx="10410092" cy="3240360"/>
          </a:xfrm>
        </p:spPr>
        <p:txBody>
          <a:bodyPr>
            <a:normAutofit fontScale="77500" lnSpcReduction="20000"/>
          </a:bodyPr>
          <a:lstStyle/>
          <a:p>
            <a:r>
              <a:rPr lang="it-IT" sz="4100" dirty="0"/>
              <a:t>Le prove sono </a:t>
            </a:r>
            <a:r>
              <a:rPr lang="it-IT" sz="4100" b="1" i="1" dirty="0"/>
              <a:t>computer </a:t>
            </a:r>
            <a:r>
              <a:rPr lang="it-IT" sz="4100" b="1" i="1" dirty="0" err="1"/>
              <a:t>based</a:t>
            </a:r>
            <a:r>
              <a:rPr lang="it-IT" sz="4100" dirty="0"/>
              <a:t>. </a:t>
            </a:r>
          </a:p>
          <a:p>
            <a:endParaRPr lang="it-IT" sz="4100" dirty="0"/>
          </a:p>
          <a:p>
            <a:r>
              <a:rPr lang="it-IT" sz="4100" dirty="0"/>
              <a:t>Sono </a:t>
            </a:r>
            <a:r>
              <a:rPr lang="it-IT" sz="4100" b="1" i="1" dirty="0"/>
              <a:t>censuarie</a:t>
            </a:r>
            <a:r>
              <a:rPr lang="it-IT" sz="4100" dirty="0"/>
              <a:t>, ovvero rivolte a </a:t>
            </a:r>
            <a:r>
              <a:rPr lang="it-IT" sz="4100" b="1" dirty="0"/>
              <a:t>tutti gli allievi</a:t>
            </a:r>
            <a:r>
              <a:rPr lang="it-IT" sz="4100" dirty="0"/>
              <a:t>.</a:t>
            </a:r>
          </a:p>
          <a:p>
            <a:endParaRPr lang="it-IT" sz="4100" dirty="0"/>
          </a:p>
          <a:p>
            <a:r>
              <a:rPr lang="it-IT" sz="4100" dirty="0"/>
              <a:t>Le domande sono estratte da un </a:t>
            </a:r>
            <a:r>
              <a:rPr lang="it-IT" sz="4100" b="1" dirty="0"/>
              <a:t>ampio repertorio </a:t>
            </a:r>
            <a:r>
              <a:rPr lang="it-IT" sz="4100" dirty="0"/>
              <a:t>di quesiti (</a:t>
            </a:r>
            <a:r>
              <a:rPr lang="it-IT" sz="4100" i="1" dirty="0"/>
              <a:t>banca di item</a:t>
            </a:r>
            <a:r>
              <a:rPr lang="it-IT" sz="4100" dirty="0"/>
              <a:t>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3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09812" y="371306"/>
            <a:ext cx="6131024" cy="648072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C00000"/>
                </a:solidFill>
              </a:rPr>
              <a:t>Alunni con PDP e PEI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3440" y="1268760"/>
            <a:ext cx="8207361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MISURE COMPENSATIVE</a:t>
            </a:r>
            <a:r>
              <a:rPr lang="it-IT" dirty="0"/>
              <a:t>:</a:t>
            </a:r>
          </a:p>
          <a:p>
            <a:r>
              <a:rPr lang="it-IT" dirty="0"/>
              <a:t>Fino a 15 minuti in più per ogni prova ed eventuale terzo ascolto della prova di </a:t>
            </a:r>
            <a:r>
              <a:rPr lang="it-IT" dirty="0" err="1"/>
              <a:t>Listening</a:t>
            </a:r>
            <a:endParaRPr lang="it-IT" dirty="0"/>
          </a:p>
          <a:p>
            <a:r>
              <a:rPr lang="it-IT" dirty="0"/>
              <a:t>sintetizzatore vocale per l’ascolto individuale </a:t>
            </a:r>
          </a:p>
          <a:p>
            <a:r>
              <a:rPr lang="it-IT" dirty="0"/>
              <a:t>Dizionario</a:t>
            </a:r>
          </a:p>
          <a:p>
            <a:r>
              <a:rPr lang="it-IT" dirty="0"/>
              <a:t>ingrandimento /Braille</a:t>
            </a:r>
          </a:p>
          <a:p>
            <a:r>
              <a:rPr lang="it-IT" dirty="0"/>
              <a:t>adattamento prova per alunni sordi (formato CBT)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b="1" dirty="0"/>
              <a:t>MISURE DISPENSATIVE</a:t>
            </a:r>
          </a:p>
          <a:p>
            <a:r>
              <a:rPr lang="it-IT" dirty="0"/>
              <a:t>esonero da una o </a:t>
            </a:r>
            <a:r>
              <a:rPr lang="it-IT" dirty="0" err="1"/>
              <a:t>piu</a:t>
            </a:r>
            <a:r>
              <a:rPr lang="it-IT" dirty="0"/>
              <a:t>̀ prove </a:t>
            </a:r>
          </a:p>
          <a:p>
            <a:r>
              <a:rPr lang="it-IT" dirty="0"/>
              <a:t>Esonero anche solo da una delle due parti (ascolto o </a:t>
            </a:r>
          </a:p>
          <a:p>
            <a:r>
              <a:rPr lang="it-IT" dirty="0"/>
              <a:t>lettura) della prova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73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4022" y="352044"/>
            <a:ext cx="8713018" cy="1549908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</a:rPr>
              <a:t>Le date: </a:t>
            </a:r>
            <a:br>
              <a:rPr lang="it-IT" sz="4400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9-12 marzo </a:t>
            </a:r>
            <a:r>
              <a:rPr lang="it-IT" sz="3200" dirty="0">
                <a:solidFill>
                  <a:srgbClr val="0070C0"/>
                </a:solidFill>
              </a:rPr>
              <a:t>2020 (</a:t>
            </a:r>
            <a:r>
              <a:rPr lang="it-IT" sz="3200" dirty="0" err="1">
                <a:solidFill>
                  <a:srgbClr val="0070C0"/>
                </a:solidFill>
              </a:rPr>
              <a:t>c.campione</a:t>
            </a:r>
            <a:r>
              <a:rPr lang="it-IT" sz="3200" dirty="0">
                <a:solidFill>
                  <a:srgbClr val="0070C0"/>
                </a:solidFill>
              </a:rPr>
              <a:t>) </a:t>
            </a:r>
            <a:br>
              <a:rPr lang="it-IT" sz="3200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2-31 marzo </a:t>
            </a:r>
            <a:r>
              <a:rPr lang="it-IT" sz="3200" dirty="0">
                <a:solidFill>
                  <a:srgbClr val="0070C0"/>
                </a:solidFill>
              </a:rPr>
              <a:t>2020 (tutte le classi)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2080" y="2657474"/>
            <a:ext cx="10789920" cy="3239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dirty="0"/>
              <a:t>All’interno del periodo di somministrazione</a:t>
            </a:r>
            <a:r>
              <a:rPr lang="it-IT" sz="3200" dirty="0"/>
              <a:t>, fissato a livello nazionale, l’Invalsi propone </a:t>
            </a:r>
            <a:r>
              <a:rPr lang="it-IT" sz="3200" b="1" u="sng" dirty="0"/>
              <a:t>una finestra di somministrazione </a:t>
            </a:r>
            <a:r>
              <a:rPr lang="it-IT" sz="3200" dirty="0"/>
              <a:t>di durata variabile in ragione del </a:t>
            </a:r>
          </a:p>
          <a:p>
            <a:pPr marL="514350" indent="-514350">
              <a:buAutoNum type="arabicParenR"/>
            </a:pPr>
            <a:r>
              <a:rPr lang="it-IT" sz="3200" b="1" dirty="0"/>
              <a:t>numero di allievi </a:t>
            </a:r>
          </a:p>
          <a:p>
            <a:pPr marL="514350" indent="-514350">
              <a:buAutoNum type="arabicParenR"/>
            </a:pPr>
            <a:r>
              <a:rPr lang="it-IT" sz="3200" b="1" dirty="0"/>
              <a:t>numero di computer collegati alla rete Internet </a:t>
            </a:r>
            <a:r>
              <a:rPr lang="it-IT" sz="3200" dirty="0"/>
              <a:t>dichiarati dalla segreteria scolastica al momento dell’</a:t>
            </a:r>
            <a:r>
              <a:rPr lang="it-IT" sz="3200" u="sng" dirty="0"/>
              <a:t>iscrizione</a:t>
            </a:r>
            <a:r>
              <a:rPr lang="it-IT" sz="3200" dirty="0"/>
              <a:t> alle prove.</a:t>
            </a:r>
          </a:p>
        </p:txBody>
      </p:sp>
    </p:spTree>
    <p:extLst>
      <p:ext uri="{BB962C8B-B14F-4D97-AF65-F5344CB8AC3E}">
        <p14:creationId xmlns:p14="http://schemas.microsoft.com/office/powerpoint/2010/main" val="52452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289637A-985A-4496-9815-C0B861E0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1124744"/>
            <a:ext cx="10030265" cy="11430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Quali sono i riferimenti ufficiali ai contenuti delle prove?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5673" y="2527069"/>
            <a:ext cx="10296698" cy="3466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200" dirty="0"/>
              <a:t>Documento illustrativo </a:t>
            </a:r>
            <a:r>
              <a:rPr lang="it-IT" sz="3200" b="1" i="1" dirty="0"/>
              <a:t>La prova Invalsi di inglese al termine del secondo ciclo di istruzione</a:t>
            </a:r>
            <a:r>
              <a:rPr lang="it-IT" sz="3200" dirty="0"/>
              <a:t>,</a:t>
            </a:r>
            <a:r>
              <a:rPr lang="it-IT" sz="3200" b="1" dirty="0"/>
              <a:t> </a:t>
            </a:r>
            <a:r>
              <a:rPr lang="it-IT" sz="3200" dirty="0"/>
              <a:t>pubblicato il 31-08-2018 </a:t>
            </a:r>
          </a:p>
          <a:p>
            <a:pPr marL="400050" indent="-457200">
              <a:buFont typeface="Wingdings" panose="05000000000000000000" pitchFamily="2" charset="2"/>
              <a:buChar char="§"/>
            </a:pPr>
            <a:r>
              <a:rPr lang="it-IT" sz="3600" b="1" i="1" dirty="0"/>
              <a:t>Esempi di domande</a:t>
            </a:r>
            <a:r>
              <a:rPr lang="it-IT" sz="3600" dirty="0"/>
              <a:t>, pubblicate il 28-9-2018.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166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2218" y="13297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Quali sono le caratteristiche  comuni </a:t>
            </a:r>
            <a:br>
              <a:rPr lang="it-IT" sz="4400" b="1" dirty="0">
                <a:solidFill>
                  <a:srgbClr val="0070C0"/>
                </a:solidFill>
              </a:rPr>
            </a:br>
            <a:r>
              <a:rPr lang="it-IT" sz="4400" b="1" dirty="0">
                <a:solidFill>
                  <a:srgbClr val="0070C0"/>
                </a:solidFill>
              </a:rPr>
              <a:t>delle prove di </a:t>
            </a:r>
            <a:r>
              <a:rPr lang="it-IT" sz="4400" b="1" u="sng" dirty="0">
                <a:solidFill>
                  <a:srgbClr val="0070C0"/>
                </a:solidFill>
              </a:rPr>
              <a:t>inglese</a:t>
            </a:r>
            <a:r>
              <a:rPr lang="it-IT" sz="4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4366" y="3096920"/>
            <a:ext cx="11226019" cy="2738615"/>
          </a:xfrm>
        </p:spPr>
        <p:txBody>
          <a:bodyPr>
            <a:normAutofit lnSpcReduction="10000"/>
          </a:bodyPr>
          <a:lstStyle/>
          <a:p>
            <a:r>
              <a:rPr lang="it-IT" sz="3200" dirty="0"/>
              <a:t>Sono volte a testare le abilità di </a:t>
            </a:r>
            <a:r>
              <a:rPr lang="it-IT" sz="3200" b="1" dirty="0"/>
              <a:t>comprensione</a:t>
            </a:r>
            <a:r>
              <a:rPr lang="it-IT" sz="3200" dirty="0"/>
              <a:t> della lingua, ovvero di </a:t>
            </a:r>
            <a:r>
              <a:rPr lang="it-IT" sz="3200" b="1" dirty="0"/>
              <a:t>ascolto </a:t>
            </a:r>
            <a:r>
              <a:rPr lang="it-IT" sz="3200" dirty="0"/>
              <a:t>e di </a:t>
            </a:r>
            <a:r>
              <a:rPr lang="it-IT" sz="3200" b="1" dirty="0"/>
              <a:t>lettura</a:t>
            </a:r>
            <a:r>
              <a:rPr lang="it-IT" sz="3200" dirty="0"/>
              <a:t>.</a:t>
            </a:r>
          </a:p>
          <a:p>
            <a:r>
              <a:rPr lang="it-IT" sz="3200" dirty="0"/>
              <a:t>Sono </a:t>
            </a:r>
            <a:r>
              <a:rPr lang="it-IT" sz="3200" b="1" dirty="0" err="1"/>
              <a:t>bilivello</a:t>
            </a:r>
            <a:r>
              <a:rPr lang="it-IT" sz="3200" dirty="0"/>
              <a:t> :</a:t>
            </a:r>
            <a:r>
              <a:rPr lang="it-IT" sz="3200" b="1" dirty="0"/>
              <a:t>B1</a:t>
            </a:r>
            <a:r>
              <a:rPr lang="it-IT" sz="3200" dirty="0"/>
              <a:t> e </a:t>
            </a:r>
            <a:r>
              <a:rPr lang="it-IT" sz="3200" b="1" dirty="0"/>
              <a:t>B2</a:t>
            </a:r>
            <a:r>
              <a:rPr lang="it-IT" sz="3200" dirty="0"/>
              <a:t>.</a:t>
            </a:r>
          </a:p>
          <a:p>
            <a:r>
              <a:rPr lang="it-IT" sz="3200" dirty="0"/>
              <a:t>Le prove introducono l’analisi di materiali autentici (testi e file audio).</a:t>
            </a:r>
          </a:p>
        </p:txBody>
      </p:sp>
    </p:spTree>
    <p:extLst>
      <p:ext uri="{BB962C8B-B14F-4D97-AF65-F5344CB8AC3E}">
        <p14:creationId xmlns:p14="http://schemas.microsoft.com/office/powerpoint/2010/main" val="80422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0" y="1012854"/>
            <a:ext cx="10515600" cy="4351338"/>
          </a:xfrm>
        </p:spPr>
        <p:txBody>
          <a:bodyPr>
            <a:normAutofit/>
          </a:bodyPr>
          <a:lstStyle/>
          <a:p>
            <a:r>
              <a:rPr lang="it-IT" sz="3200" dirty="0"/>
              <a:t>Nessuna differenziazione tra le prove dei Licei, Istituti Tecnici e Professionali.</a:t>
            </a:r>
          </a:p>
          <a:p>
            <a:r>
              <a:rPr lang="it-IT" sz="3200" b="1" i="1" dirty="0"/>
              <a:t>La prova dura in tutto 150 minuti.</a:t>
            </a:r>
          </a:p>
        </p:txBody>
      </p:sp>
    </p:spTree>
    <p:extLst>
      <p:ext uri="{BB962C8B-B14F-4D97-AF65-F5344CB8AC3E}">
        <p14:creationId xmlns:p14="http://schemas.microsoft.com/office/powerpoint/2010/main" val="35149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38288" y="154744"/>
            <a:ext cx="981925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Tipologie di lettura/ascolto</a:t>
            </a:r>
          </a:p>
          <a:p>
            <a:endParaRPr lang="it-IT" sz="32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it-IT" sz="3200" dirty="0">
                <a:latin typeface="Corbel" charset="0"/>
                <a:ea typeface="Corbel" charset="0"/>
                <a:cs typeface="Corbel" charset="0"/>
              </a:rPr>
              <a:t>Le tipologie di lettura/ascolto che lo studente deve adottare possono essere:</a:t>
            </a:r>
          </a:p>
          <a:p>
            <a:pPr marL="457200" indent="-457200">
              <a:buFont typeface="Arial" charset="0"/>
              <a:buChar char="•"/>
            </a:pPr>
            <a:r>
              <a:rPr lang="it-IT" sz="3200" dirty="0">
                <a:latin typeface="Corbel" charset="0"/>
                <a:ea typeface="Corbel" charset="0"/>
                <a:cs typeface="Corbel" charset="0"/>
              </a:rPr>
              <a:t>Lettura/ascolto veloce e selettiva per cogliere l’idea principale;</a:t>
            </a:r>
          </a:p>
          <a:p>
            <a:pPr marL="457200" indent="-457200">
              <a:buFont typeface="Arial" charset="0"/>
              <a:buChar char="•"/>
            </a:pPr>
            <a:r>
              <a:rPr lang="it-IT" sz="3200" dirty="0">
                <a:latin typeface="Corbel" charset="0"/>
                <a:ea typeface="Corbel" charset="0"/>
                <a:cs typeface="Corbel" charset="0"/>
              </a:rPr>
              <a:t>Lettura/ascolto veloce e selettiva per cogliere informazioni specifiche o dettagli importanti;</a:t>
            </a:r>
          </a:p>
          <a:p>
            <a:pPr marL="457200" indent="-457200">
              <a:buFont typeface="Arial" charset="0"/>
              <a:buChar char="•"/>
            </a:pPr>
            <a:r>
              <a:rPr lang="it-IT" sz="3200" dirty="0">
                <a:latin typeface="Corbel" charset="0"/>
                <a:ea typeface="Corbel" charset="0"/>
                <a:cs typeface="Corbel" charset="0"/>
              </a:rPr>
              <a:t> Lettura/ascolto attenta e intensiva per cogliere le idee principali e i dettagli a supporto;</a:t>
            </a:r>
          </a:p>
          <a:p>
            <a:pPr marL="457200" indent="-457200">
              <a:buFont typeface="Arial" charset="0"/>
              <a:buChar char="•"/>
            </a:pPr>
            <a:r>
              <a:rPr lang="it-IT" sz="3200" dirty="0">
                <a:latin typeface="Corbel" charset="0"/>
                <a:ea typeface="Corbel" charset="0"/>
                <a:cs typeface="Corbel" charset="0"/>
              </a:rPr>
              <a:t> Lettura/ascolto attenta e intensiva per inferire il significato di una proposizione o di una parola dal contesto.</a:t>
            </a:r>
          </a:p>
        </p:txBody>
      </p:sp>
    </p:spTree>
    <p:extLst>
      <p:ext uri="{BB962C8B-B14F-4D97-AF65-F5344CB8AC3E}">
        <p14:creationId xmlns:p14="http://schemas.microsoft.com/office/powerpoint/2010/main" val="191449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316" y="182881"/>
            <a:ext cx="7963593" cy="56930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400" b="1" dirty="0">
                <a:solidFill>
                  <a:srgbClr val="FF0000"/>
                </a:solidFill>
              </a:rPr>
              <a:t>READING</a:t>
            </a:r>
          </a:p>
          <a:p>
            <a:endParaRPr lang="it-IT" sz="3600" dirty="0"/>
          </a:p>
          <a:p>
            <a:pPr marL="0" indent="0">
              <a:buNone/>
            </a:pPr>
            <a:r>
              <a:rPr lang="it-IT" sz="3600" dirty="0"/>
              <a:t>Si compone di: </a:t>
            </a:r>
          </a:p>
          <a:p>
            <a:r>
              <a:rPr lang="it-IT" sz="3600" b="1" dirty="0"/>
              <a:t>2 task B1 </a:t>
            </a:r>
            <a:r>
              <a:rPr lang="it-IT" sz="3600" dirty="0"/>
              <a:t>(fino a </a:t>
            </a:r>
            <a:r>
              <a:rPr lang="it-IT" sz="3600" b="1" dirty="0"/>
              <a:t>350 </a:t>
            </a:r>
            <a:r>
              <a:rPr lang="it-IT" sz="3600" dirty="0"/>
              <a:t>parole)		 </a:t>
            </a:r>
          </a:p>
          <a:p>
            <a:r>
              <a:rPr lang="it-IT" sz="3600" b="1" dirty="0"/>
              <a:t>3 task B2 </a:t>
            </a:r>
            <a:r>
              <a:rPr lang="it-IT" sz="3600" dirty="0"/>
              <a:t>(fino a </a:t>
            </a:r>
            <a:r>
              <a:rPr lang="it-IT" sz="3600" b="1" dirty="0"/>
              <a:t>600</a:t>
            </a:r>
            <a:r>
              <a:rPr lang="it-IT" sz="3600" dirty="0"/>
              <a:t> parole)</a:t>
            </a:r>
          </a:p>
          <a:p>
            <a:r>
              <a:rPr lang="it-IT" sz="3600" dirty="0"/>
              <a:t>35-40 Item</a:t>
            </a:r>
          </a:p>
          <a:p>
            <a:r>
              <a:rPr lang="it-IT" sz="3600" dirty="0"/>
              <a:t>La prova dura circa </a:t>
            </a:r>
            <a:r>
              <a:rPr lang="it-IT" sz="3600" b="1" dirty="0"/>
              <a:t>90 minuti</a:t>
            </a:r>
          </a:p>
        </p:txBody>
      </p:sp>
    </p:spTree>
    <p:extLst>
      <p:ext uri="{BB962C8B-B14F-4D97-AF65-F5344CB8AC3E}">
        <p14:creationId xmlns:p14="http://schemas.microsoft.com/office/powerpoint/2010/main" val="4684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81773" y="1224419"/>
            <a:ext cx="9789834" cy="453182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it-IT" sz="17600" b="1" dirty="0">
                <a:solidFill>
                  <a:srgbClr val="FF0000"/>
                </a:solidFill>
              </a:rPr>
              <a:t>Tipologia di domande:</a:t>
            </a:r>
          </a:p>
          <a:p>
            <a:pPr algn="ctr">
              <a:buNone/>
            </a:pPr>
            <a:endParaRPr lang="it-IT" sz="112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sz="11200" b="1" dirty="0"/>
              <a:t>Multiple </a:t>
            </a:r>
            <a:r>
              <a:rPr lang="it-IT" sz="11200" b="1" dirty="0" err="1"/>
              <a:t>Choice</a:t>
            </a:r>
            <a:r>
              <a:rPr lang="it-IT" sz="11200" b="1" dirty="0"/>
              <a:t> </a:t>
            </a:r>
            <a:r>
              <a:rPr lang="it-IT" sz="11200" b="1" dirty="0" err="1"/>
              <a:t>Questions</a:t>
            </a:r>
            <a:endParaRPr lang="it-IT" sz="11200" b="1" dirty="0"/>
          </a:p>
          <a:p>
            <a:pPr>
              <a:buFontTx/>
              <a:buChar char="-"/>
            </a:pPr>
            <a:r>
              <a:rPr lang="it-IT" sz="11200" b="1" dirty="0"/>
              <a:t>Multiple </a:t>
            </a:r>
            <a:r>
              <a:rPr lang="it-IT" sz="11200" b="1" dirty="0" err="1"/>
              <a:t>Matching</a:t>
            </a:r>
            <a:r>
              <a:rPr lang="it-IT" sz="11200" b="1" dirty="0"/>
              <a:t> </a:t>
            </a:r>
            <a:r>
              <a:rPr lang="it-IT" sz="11200" b="1" dirty="0" err="1"/>
              <a:t>Questions</a:t>
            </a:r>
            <a:endParaRPr lang="it-IT" sz="11200" b="1" dirty="0"/>
          </a:p>
          <a:p>
            <a:r>
              <a:rPr lang="it-IT" sz="11200" dirty="0"/>
              <a:t>Abbinamento tra prima parte e seconda parte di una frase</a:t>
            </a:r>
          </a:p>
          <a:p>
            <a:r>
              <a:rPr lang="it-IT" sz="11200" dirty="0"/>
              <a:t>Abbinamento tra frasi / titoli /descrizioni e frasi / titoli /descrizioni</a:t>
            </a:r>
          </a:p>
          <a:p>
            <a:r>
              <a:rPr lang="it-IT" sz="11200" dirty="0"/>
              <a:t>Testo da completare reinserendo parti di testo che sono state cancellate (Gap </a:t>
            </a:r>
            <a:r>
              <a:rPr lang="it-IT" sz="11200" dirty="0" err="1"/>
              <a:t>filling</a:t>
            </a:r>
            <a:r>
              <a:rPr lang="it-IT" sz="11200" dirty="0"/>
              <a:t>)</a:t>
            </a:r>
          </a:p>
          <a:p>
            <a:r>
              <a:rPr lang="it-IT" sz="11200" dirty="0"/>
              <a:t>Abbinamento tra una serie di brevi testi e titoli o riassunti dell’idea principale</a:t>
            </a:r>
            <a:endParaRPr lang="it-IT" sz="11200" b="1" dirty="0"/>
          </a:p>
          <a:p>
            <a:pPr>
              <a:buFontTx/>
              <a:buChar char="-"/>
            </a:pPr>
            <a:r>
              <a:rPr lang="it-IT" sz="11200" b="1" dirty="0"/>
              <a:t>Short </a:t>
            </a:r>
            <a:r>
              <a:rPr lang="it-IT" sz="11200" b="1" dirty="0" err="1"/>
              <a:t>Answer</a:t>
            </a:r>
            <a:r>
              <a:rPr lang="it-IT" sz="11200" b="1" dirty="0"/>
              <a:t> </a:t>
            </a:r>
            <a:r>
              <a:rPr lang="it-IT" sz="11200" b="1" dirty="0" err="1"/>
              <a:t>Questions</a:t>
            </a:r>
            <a:endParaRPr lang="it-IT" sz="11200" b="1" dirty="0"/>
          </a:p>
          <a:p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995061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229</TotalTime>
  <Words>1017</Words>
  <Application>Microsoft Macintosh PowerPoint</Application>
  <PresentationFormat>Widescreen</PresentationFormat>
  <Paragraphs>121</Paragraphs>
  <Slides>20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Parallasse</vt:lpstr>
      <vt:lpstr>La prova INVALSI di INGLESE </vt:lpstr>
      <vt:lpstr>Quali  sono le caratteristiche comuni delle nuove prove?</vt:lpstr>
      <vt:lpstr>Le date:  9-12 marzo 2020 (c.campione)  2-31 marzo 2020 (tutte le classi)</vt:lpstr>
      <vt:lpstr>Quali sono i riferimenti ufficiali ai contenuti delle prove?</vt:lpstr>
      <vt:lpstr>Quali sono le caratteristiche  comuni  delle prove di inglese?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Multiple choice</vt:lpstr>
      <vt:lpstr>Short answer questions</vt:lpstr>
      <vt:lpstr>Presentazione standard di PowerPoint</vt:lpstr>
      <vt:lpstr>Presentazione standard di PowerPoint</vt:lpstr>
      <vt:lpstr>             Tipologia di domande</vt:lpstr>
      <vt:lpstr>Multiple choice</vt:lpstr>
      <vt:lpstr>Multiple matching</vt:lpstr>
      <vt:lpstr>Short answer questions</vt:lpstr>
      <vt:lpstr>Quali saranno gli esiti?</vt:lpstr>
      <vt:lpstr>Chi corregge le prove?</vt:lpstr>
      <vt:lpstr>Alunni con PDP e PEI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prova INVALSI di INGLESE </dc:title>
  <dc:creator>Utente di Microsoft Office</dc:creator>
  <cp:lastModifiedBy>Microsoft Office User</cp:lastModifiedBy>
  <cp:revision>14</cp:revision>
  <dcterms:created xsi:type="dcterms:W3CDTF">2018-12-18T18:35:12Z</dcterms:created>
  <dcterms:modified xsi:type="dcterms:W3CDTF">2020-01-10T10:43:20Z</dcterms:modified>
</cp:coreProperties>
</file>